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-18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363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66343"/>
            <a:ext cx="5486400" cy="7696914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3455" y="1644134"/>
            <a:ext cx="4687372" cy="49413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32140" y="1170146"/>
            <a:ext cx="7279719" cy="3445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9044"/>
              </a:lnSpc>
              <a:buNone/>
            </a:pPr>
            <a:r>
              <a:rPr lang="en-US" sz="7236" b="1" dirty="0">
                <a:solidFill>
                  <a:srgbClr val="233939"/>
                </a:solidFill>
                <a:latin typeface="Syne" pitchFamily="2" charset="0"/>
                <a:ea typeface="Syne" pitchFamily="34" charset="-122"/>
                <a:cs typeface="Syne" pitchFamily="34" charset="-120"/>
              </a:rPr>
              <a:t>Introduction to Financial Analytics</a:t>
            </a:r>
            <a:endParaRPr lang="en-US" sz="7236" b="1" dirty="0">
              <a:latin typeface="Syne" pitchFamily="2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932140" y="5015389"/>
            <a:ext cx="727971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This presentation provides a comprehensive overview of financial analytics, covering key topics from data collection to insights and recommendations. </a:t>
            </a:r>
            <a:endParaRPr lang="en-US" sz="2097" dirty="0"/>
          </a:p>
        </p:txBody>
      </p:sp>
      <p:sp>
        <p:nvSpPr>
          <p:cNvPr id="8" name="Shape 4"/>
          <p:cNvSpPr/>
          <p:nvPr/>
        </p:nvSpPr>
        <p:spPr>
          <a:xfrm>
            <a:off x="932140" y="6613207"/>
            <a:ext cx="426125" cy="426125"/>
          </a:xfrm>
          <a:prstGeom prst="roundRect">
            <a:avLst>
              <a:gd name="adj" fmla="val 2145634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760" y="6620828"/>
            <a:ext cx="410885" cy="41088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91377" y="6593324"/>
            <a:ext cx="3139321" cy="466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670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 Shivam Sukhadia</a:t>
            </a:r>
            <a:endParaRPr lang="en-US" sz="2622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796349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6343"/>
            <a:ext cx="5486400" cy="10263664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455" y="3054429"/>
            <a:ext cx="4687491" cy="46874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418540" y="732353"/>
            <a:ext cx="7279719" cy="16647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Collection and Preprocessing</a:t>
            </a:r>
            <a:endParaRPr lang="en-US" sz="5243" dirty="0"/>
          </a:p>
        </p:txBody>
      </p:sp>
      <p:sp>
        <p:nvSpPr>
          <p:cNvPr id="7" name="Shape 3"/>
          <p:cNvSpPr/>
          <p:nvPr/>
        </p:nvSpPr>
        <p:spPr>
          <a:xfrm>
            <a:off x="6791444" y="2796540"/>
            <a:ext cx="53221" cy="7267456"/>
          </a:xfrm>
          <a:prstGeom prst="roundRect">
            <a:avLst>
              <a:gd name="adj" fmla="val 225208"/>
            </a:avLst>
          </a:prstGeom>
          <a:solidFill>
            <a:srgbClr val="C3D4CC"/>
          </a:solidFill>
          <a:ln/>
        </p:spPr>
      </p:sp>
      <p:sp>
        <p:nvSpPr>
          <p:cNvPr id="8" name="Shape 4"/>
          <p:cNvSpPr/>
          <p:nvPr/>
        </p:nvSpPr>
        <p:spPr>
          <a:xfrm>
            <a:off x="7117616" y="3369052"/>
            <a:ext cx="932140" cy="53221"/>
          </a:xfrm>
          <a:prstGeom prst="roundRect">
            <a:avLst>
              <a:gd name="adj" fmla="val 225208"/>
            </a:avLst>
          </a:prstGeom>
          <a:solidFill>
            <a:srgbClr val="C3D4CC"/>
          </a:solidFill>
          <a:ln/>
        </p:spPr>
      </p:sp>
      <p:sp>
        <p:nvSpPr>
          <p:cNvPr id="9" name="Shape 5"/>
          <p:cNvSpPr/>
          <p:nvPr/>
        </p:nvSpPr>
        <p:spPr>
          <a:xfrm>
            <a:off x="6518374" y="3096101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740069" y="3195876"/>
            <a:ext cx="15585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3146" dirty="0"/>
          </a:p>
        </p:txBody>
      </p:sp>
      <p:sp>
        <p:nvSpPr>
          <p:cNvPr id="11" name="Text 7"/>
          <p:cNvSpPr/>
          <p:nvPr/>
        </p:nvSpPr>
        <p:spPr>
          <a:xfrm>
            <a:off x="8282821" y="3062883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Gathering Data</a:t>
            </a:r>
            <a:endParaRPr lang="en-US" sz="2622" dirty="0"/>
          </a:p>
        </p:txBody>
      </p:sp>
      <p:sp>
        <p:nvSpPr>
          <p:cNvPr id="12" name="Text 8"/>
          <p:cNvSpPr/>
          <p:nvPr/>
        </p:nvSpPr>
        <p:spPr>
          <a:xfrm>
            <a:off x="8282821" y="3638788"/>
            <a:ext cx="541543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Collect relevant financial data from various sources like balance sheets, income statements, and market data.</a:t>
            </a:r>
            <a:endParaRPr lang="en-US" sz="2097" dirty="0"/>
          </a:p>
        </p:txBody>
      </p:sp>
      <p:sp>
        <p:nvSpPr>
          <p:cNvPr id="13" name="Shape 9"/>
          <p:cNvSpPr/>
          <p:nvPr/>
        </p:nvSpPr>
        <p:spPr>
          <a:xfrm>
            <a:off x="7117616" y="6022360"/>
            <a:ext cx="932140" cy="53221"/>
          </a:xfrm>
          <a:prstGeom prst="roundRect">
            <a:avLst>
              <a:gd name="adj" fmla="val 225208"/>
            </a:avLst>
          </a:prstGeom>
          <a:solidFill>
            <a:srgbClr val="C3D4CC"/>
          </a:solidFill>
          <a:ln/>
        </p:spPr>
      </p:sp>
      <p:sp>
        <p:nvSpPr>
          <p:cNvPr id="14" name="Shape 10"/>
          <p:cNvSpPr/>
          <p:nvPr/>
        </p:nvSpPr>
        <p:spPr>
          <a:xfrm>
            <a:off x="6518374" y="5749409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693277" y="5849183"/>
            <a:ext cx="249317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3146" dirty="0"/>
          </a:p>
        </p:txBody>
      </p:sp>
      <p:sp>
        <p:nvSpPr>
          <p:cNvPr id="16" name="Text 12"/>
          <p:cNvSpPr/>
          <p:nvPr/>
        </p:nvSpPr>
        <p:spPr>
          <a:xfrm>
            <a:off x="8282821" y="5716191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Cleaning</a:t>
            </a:r>
            <a:endParaRPr lang="en-US" sz="2622" dirty="0"/>
          </a:p>
        </p:txBody>
      </p:sp>
      <p:sp>
        <p:nvSpPr>
          <p:cNvPr id="17" name="Text 13"/>
          <p:cNvSpPr/>
          <p:nvPr/>
        </p:nvSpPr>
        <p:spPr>
          <a:xfrm>
            <a:off x="8282821" y="6292096"/>
            <a:ext cx="541543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Ensure data integrity by identifying and addressing missing values, outliers, and inconsistencies.</a:t>
            </a:r>
            <a:endParaRPr lang="en-US" sz="2097" dirty="0"/>
          </a:p>
        </p:txBody>
      </p:sp>
      <p:sp>
        <p:nvSpPr>
          <p:cNvPr id="18" name="Shape 14"/>
          <p:cNvSpPr/>
          <p:nvPr/>
        </p:nvSpPr>
        <p:spPr>
          <a:xfrm>
            <a:off x="7117616" y="8675668"/>
            <a:ext cx="932140" cy="53221"/>
          </a:xfrm>
          <a:prstGeom prst="roundRect">
            <a:avLst>
              <a:gd name="adj" fmla="val 225208"/>
            </a:avLst>
          </a:prstGeom>
          <a:solidFill>
            <a:srgbClr val="C3D4CC"/>
          </a:solidFill>
          <a:ln/>
        </p:spPr>
      </p:sp>
      <p:sp>
        <p:nvSpPr>
          <p:cNvPr id="19" name="Shape 15"/>
          <p:cNvSpPr/>
          <p:nvPr/>
        </p:nvSpPr>
        <p:spPr>
          <a:xfrm>
            <a:off x="6518374" y="8402717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6689943" y="8502491"/>
            <a:ext cx="25610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3146" dirty="0"/>
          </a:p>
        </p:txBody>
      </p:sp>
      <p:sp>
        <p:nvSpPr>
          <p:cNvPr id="21" name="Text 17"/>
          <p:cNvSpPr/>
          <p:nvPr/>
        </p:nvSpPr>
        <p:spPr>
          <a:xfrm>
            <a:off x="8282821" y="8369498"/>
            <a:ext cx="3671649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Feature Engineering</a:t>
            </a:r>
            <a:endParaRPr lang="en-US" sz="2622" dirty="0"/>
          </a:p>
        </p:txBody>
      </p:sp>
      <p:sp>
        <p:nvSpPr>
          <p:cNvPr id="22" name="Text 18"/>
          <p:cNvSpPr/>
          <p:nvPr/>
        </p:nvSpPr>
        <p:spPr>
          <a:xfrm>
            <a:off x="8282821" y="8945404"/>
            <a:ext cx="5415439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Create new variables that provide additional insights and predictive power.</a:t>
            </a:r>
            <a:endParaRPr lang="en-US" sz="209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832544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66343"/>
            <a:ext cx="5486400" cy="10299859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3455" y="3658433"/>
            <a:ext cx="4687372" cy="35155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32140" y="732353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Cleaning</a:t>
            </a:r>
            <a:endParaRPr lang="en-US" sz="5243" dirty="0"/>
          </a:p>
        </p:txBody>
      </p:sp>
      <p:sp>
        <p:nvSpPr>
          <p:cNvPr id="7" name="Shape 3"/>
          <p:cNvSpPr/>
          <p:nvPr/>
        </p:nvSpPr>
        <p:spPr>
          <a:xfrm>
            <a:off x="932140" y="2263735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153835" y="2363510"/>
            <a:ext cx="15585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3146" dirty="0"/>
          </a:p>
        </p:txBody>
      </p:sp>
      <p:sp>
        <p:nvSpPr>
          <p:cNvPr id="9" name="Text 5"/>
          <p:cNvSpPr/>
          <p:nvPr/>
        </p:nvSpPr>
        <p:spPr>
          <a:xfrm>
            <a:off x="1797725" y="2263735"/>
            <a:ext cx="4396383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Handling Missing Values</a:t>
            </a:r>
            <a:endParaRPr lang="en-US" sz="2622" dirty="0"/>
          </a:p>
        </p:txBody>
      </p:sp>
      <p:sp>
        <p:nvSpPr>
          <p:cNvPr id="10" name="Text 6"/>
          <p:cNvSpPr/>
          <p:nvPr/>
        </p:nvSpPr>
        <p:spPr>
          <a:xfrm>
            <a:off x="1797725" y="2839641"/>
            <a:ext cx="6414135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Utilize techniques like mean/median imputation, kNN imputation, or advanced methods to fill in missing data.</a:t>
            </a:r>
            <a:endParaRPr lang="en-US" sz="2097" dirty="0"/>
          </a:p>
        </p:txBody>
      </p:sp>
      <p:sp>
        <p:nvSpPr>
          <p:cNvPr id="11" name="Shape 7"/>
          <p:cNvSpPr/>
          <p:nvPr/>
        </p:nvSpPr>
        <p:spPr>
          <a:xfrm>
            <a:off x="932140" y="4683919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107043" y="4783693"/>
            <a:ext cx="249317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3146" dirty="0"/>
          </a:p>
        </p:txBody>
      </p:sp>
      <p:sp>
        <p:nvSpPr>
          <p:cNvPr id="13" name="Text 9"/>
          <p:cNvSpPr/>
          <p:nvPr/>
        </p:nvSpPr>
        <p:spPr>
          <a:xfrm>
            <a:off x="1797725" y="4683919"/>
            <a:ext cx="3343989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Removing Outliers</a:t>
            </a:r>
            <a:endParaRPr lang="en-US" sz="2622" dirty="0"/>
          </a:p>
        </p:txBody>
      </p:sp>
      <p:sp>
        <p:nvSpPr>
          <p:cNvPr id="14" name="Text 10"/>
          <p:cNvSpPr/>
          <p:nvPr/>
        </p:nvSpPr>
        <p:spPr>
          <a:xfrm>
            <a:off x="1797725" y="5259824"/>
            <a:ext cx="6414135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Identify and remove or mitigate the impact of outliers that could skew the analysis.</a:t>
            </a:r>
            <a:endParaRPr lang="en-US" sz="2097" dirty="0"/>
          </a:p>
        </p:txBody>
      </p:sp>
      <p:sp>
        <p:nvSpPr>
          <p:cNvPr id="15" name="Shape 11"/>
          <p:cNvSpPr/>
          <p:nvPr/>
        </p:nvSpPr>
        <p:spPr>
          <a:xfrm>
            <a:off x="932140" y="6677978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1103709" y="6777752"/>
            <a:ext cx="25610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3146" dirty="0"/>
          </a:p>
        </p:txBody>
      </p:sp>
      <p:sp>
        <p:nvSpPr>
          <p:cNvPr id="17" name="Text 13"/>
          <p:cNvSpPr/>
          <p:nvPr/>
        </p:nvSpPr>
        <p:spPr>
          <a:xfrm>
            <a:off x="1797725" y="6677978"/>
            <a:ext cx="360366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Normalization</a:t>
            </a:r>
            <a:endParaRPr lang="en-US" sz="2622" dirty="0"/>
          </a:p>
        </p:txBody>
      </p:sp>
      <p:sp>
        <p:nvSpPr>
          <p:cNvPr id="18" name="Text 14"/>
          <p:cNvSpPr/>
          <p:nvPr/>
        </p:nvSpPr>
        <p:spPr>
          <a:xfrm>
            <a:off x="1797725" y="7253883"/>
            <a:ext cx="6414135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Ensure data is on a common scale by applying techniques like standardization or min-max scaling.</a:t>
            </a:r>
            <a:endParaRPr lang="en-US" sz="2097" dirty="0"/>
          </a:p>
        </p:txBody>
      </p:sp>
      <p:sp>
        <p:nvSpPr>
          <p:cNvPr id="19" name="Shape 15"/>
          <p:cNvSpPr/>
          <p:nvPr/>
        </p:nvSpPr>
        <p:spPr>
          <a:xfrm>
            <a:off x="932140" y="8672036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1089660" y="8771811"/>
            <a:ext cx="28408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</a:t>
            </a:r>
            <a:endParaRPr lang="en-US" sz="3146" dirty="0"/>
          </a:p>
        </p:txBody>
      </p:sp>
      <p:sp>
        <p:nvSpPr>
          <p:cNvPr id="21" name="Text 17"/>
          <p:cNvSpPr/>
          <p:nvPr/>
        </p:nvSpPr>
        <p:spPr>
          <a:xfrm>
            <a:off x="1797725" y="8672036"/>
            <a:ext cx="5272564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Dealing with Multicollinearity</a:t>
            </a:r>
            <a:endParaRPr lang="en-US" sz="2622" dirty="0"/>
          </a:p>
        </p:txBody>
      </p:sp>
      <p:sp>
        <p:nvSpPr>
          <p:cNvPr id="22" name="Text 18"/>
          <p:cNvSpPr/>
          <p:nvPr/>
        </p:nvSpPr>
        <p:spPr>
          <a:xfrm>
            <a:off x="1797725" y="9247942"/>
            <a:ext cx="6414135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Address highly correlated variables that could lead to unstable model performance.</a:t>
            </a:r>
            <a:endParaRPr lang="en-US" sz="209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527619"/>
          </a:xfrm>
          <a:prstGeom prst="rect">
            <a:avLst/>
          </a:prstGeom>
          <a:solidFill>
            <a:srgbClr val="FFFDE6"/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732353"/>
            <a:ext cx="865012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Financial Ratio Analysis</a:t>
            </a:r>
            <a:endParaRPr lang="en-US" sz="524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140" y="2097405"/>
            <a:ext cx="12651581" cy="669786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1222474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66343"/>
            <a:ext cx="5486400" cy="106897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32140" y="732353"/>
            <a:ext cx="7279719" cy="16647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Trend and Time-Series Analysis</a:t>
            </a:r>
            <a:endParaRPr lang="en-US" sz="5243" dirty="0"/>
          </a:p>
        </p:txBody>
      </p:sp>
      <p:sp>
        <p:nvSpPr>
          <p:cNvPr id="7" name="Shape 3"/>
          <p:cNvSpPr/>
          <p:nvPr/>
        </p:nvSpPr>
        <p:spPr>
          <a:xfrm>
            <a:off x="1305044" y="2796540"/>
            <a:ext cx="53221" cy="7693581"/>
          </a:xfrm>
          <a:prstGeom prst="roundRect">
            <a:avLst>
              <a:gd name="adj" fmla="val 225208"/>
            </a:avLst>
          </a:prstGeom>
          <a:solidFill>
            <a:srgbClr val="C3D4CC"/>
          </a:solidFill>
          <a:ln/>
        </p:spPr>
      </p:sp>
      <p:sp>
        <p:nvSpPr>
          <p:cNvPr id="8" name="Shape 4"/>
          <p:cNvSpPr/>
          <p:nvPr/>
        </p:nvSpPr>
        <p:spPr>
          <a:xfrm>
            <a:off x="1631216" y="3369052"/>
            <a:ext cx="932140" cy="53221"/>
          </a:xfrm>
          <a:prstGeom prst="roundRect">
            <a:avLst>
              <a:gd name="adj" fmla="val 225208"/>
            </a:avLst>
          </a:prstGeom>
          <a:solidFill>
            <a:srgbClr val="C3D4CC"/>
          </a:solidFill>
          <a:ln/>
        </p:spPr>
      </p:sp>
      <p:sp>
        <p:nvSpPr>
          <p:cNvPr id="9" name="Shape 5"/>
          <p:cNvSpPr/>
          <p:nvPr/>
        </p:nvSpPr>
        <p:spPr>
          <a:xfrm>
            <a:off x="1031974" y="3096101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253669" y="3195876"/>
            <a:ext cx="15585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3146" dirty="0"/>
          </a:p>
        </p:txBody>
      </p:sp>
      <p:sp>
        <p:nvSpPr>
          <p:cNvPr id="11" name="Text 7"/>
          <p:cNvSpPr/>
          <p:nvPr/>
        </p:nvSpPr>
        <p:spPr>
          <a:xfrm>
            <a:off x="2796421" y="3062883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Trend Analysis</a:t>
            </a:r>
            <a:endParaRPr lang="en-US" sz="2622" dirty="0"/>
          </a:p>
        </p:txBody>
      </p:sp>
      <p:sp>
        <p:nvSpPr>
          <p:cNvPr id="12" name="Text 8"/>
          <p:cNvSpPr/>
          <p:nvPr/>
        </p:nvSpPr>
        <p:spPr>
          <a:xfrm>
            <a:off x="2796421" y="3638788"/>
            <a:ext cx="541543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Identify long-term patterns and trajectories in financial metrics like revenue, expenses, and profitability.</a:t>
            </a:r>
            <a:endParaRPr lang="en-US" sz="2097" dirty="0"/>
          </a:p>
        </p:txBody>
      </p:sp>
      <p:sp>
        <p:nvSpPr>
          <p:cNvPr id="13" name="Shape 9"/>
          <p:cNvSpPr/>
          <p:nvPr/>
        </p:nvSpPr>
        <p:spPr>
          <a:xfrm>
            <a:off x="1631216" y="6022360"/>
            <a:ext cx="932140" cy="53221"/>
          </a:xfrm>
          <a:prstGeom prst="roundRect">
            <a:avLst>
              <a:gd name="adj" fmla="val 225208"/>
            </a:avLst>
          </a:prstGeom>
          <a:solidFill>
            <a:srgbClr val="C3D4CC"/>
          </a:solidFill>
          <a:ln/>
        </p:spPr>
      </p:sp>
      <p:sp>
        <p:nvSpPr>
          <p:cNvPr id="14" name="Shape 10"/>
          <p:cNvSpPr/>
          <p:nvPr/>
        </p:nvSpPr>
        <p:spPr>
          <a:xfrm>
            <a:off x="1031974" y="5749409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206877" y="5849183"/>
            <a:ext cx="249317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3146" dirty="0"/>
          </a:p>
        </p:txBody>
      </p:sp>
      <p:sp>
        <p:nvSpPr>
          <p:cNvPr id="16" name="Text 12"/>
          <p:cNvSpPr/>
          <p:nvPr/>
        </p:nvSpPr>
        <p:spPr>
          <a:xfrm>
            <a:off x="2796421" y="5716191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Seasonality</a:t>
            </a:r>
            <a:endParaRPr lang="en-US" sz="2622" dirty="0"/>
          </a:p>
        </p:txBody>
      </p:sp>
      <p:sp>
        <p:nvSpPr>
          <p:cNvPr id="17" name="Text 13"/>
          <p:cNvSpPr/>
          <p:nvPr/>
        </p:nvSpPr>
        <p:spPr>
          <a:xfrm>
            <a:off x="2796421" y="6292096"/>
            <a:ext cx="541543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Detect and account for any seasonal fluctuations in the data, such as quarterly or annual cycles.</a:t>
            </a:r>
            <a:endParaRPr lang="en-US" sz="2097" dirty="0"/>
          </a:p>
        </p:txBody>
      </p:sp>
      <p:sp>
        <p:nvSpPr>
          <p:cNvPr id="18" name="Shape 14"/>
          <p:cNvSpPr/>
          <p:nvPr/>
        </p:nvSpPr>
        <p:spPr>
          <a:xfrm>
            <a:off x="1631216" y="8675668"/>
            <a:ext cx="932140" cy="53221"/>
          </a:xfrm>
          <a:prstGeom prst="roundRect">
            <a:avLst>
              <a:gd name="adj" fmla="val 225208"/>
            </a:avLst>
          </a:prstGeom>
          <a:solidFill>
            <a:srgbClr val="C3D4CC"/>
          </a:solidFill>
          <a:ln/>
        </p:spPr>
      </p:sp>
      <p:sp>
        <p:nvSpPr>
          <p:cNvPr id="19" name="Shape 15"/>
          <p:cNvSpPr/>
          <p:nvPr/>
        </p:nvSpPr>
        <p:spPr>
          <a:xfrm>
            <a:off x="1031974" y="8402717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1203543" y="8502491"/>
            <a:ext cx="256103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3146" dirty="0"/>
          </a:p>
        </p:txBody>
      </p:sp>
      <p:sp>
        <p:nvSpPr>
          <p:cNvPr id="21" name="Text 17"/>
          <p:cNvSpPr/>
          <p:nvPr/>
        </p:nvSpPr>
        <p:spPr>
          <a:xfrm>
            <a:off x="2796421" y="8369498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Forecasting</a:t>
            </a:r>
            <a:endParaRPr lang="en-US" sz="2622" dirty="0"/>
          </a:p>
        </p:txBody>
      </p:sp>
      <p:sp>
        <p:nvSpPr>
          <p:cNvPr id="22" name="Text 18"/>
          <p:cNvSpPr/>
          <p:nvPr/>
        </p:nvSpPr>
        <p:spPr>
          <a:xfrm>
            <a:off x="2796421" y="8945404"/>
            <a:ext cx="541543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 time-series models to predict future financial performance based on historical trends and patterns.</a:t>
            </a:r>
            <a:endParaRPr lang="en-US" sz="2097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2DBA58D-1517-2B38-77C2-911520C5C5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6926" y="2180815"/>
            <a:ext cx="4860548" cy="486054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sp>
        <p:nvSpPr>
          <p:cNvPr id="4" name="Text 2"/>
          <p:cNvSpPr/>
          <p:nvPr/>
        </p:nvSpPr>
        <p:spPr>
          <a:xfrm>
            <a:off x="286681" y="374444"/>
            <a:ext cx="10014347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Visualization and Reporting</a:t>
            </a:r>
            <a:endParaRPr lang="en-US" sz="5243" dirty="0"/>
          </a:p>
        </p:txBody>
      </p:sp>
      <p:pic>
        <p:nvPicPr>
          <p:cNvPr id="7" name="Picture 6" descr="top_sales.png">
            <a:extLst>
              <a:ext uri="{FF2B5EF4-FFF2-40B4-BE49-F238E27FC236}">
                <a16:creationId xmlns:a16="http://schemas.microsoft.com/office/drawing/2014/main" id="{529E0B19-D7D1-766A-6750-E5E2B2714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01" y="2216075"/>
            <a:ext cx="6724421" cy="4216998"/>
          </a:xfrm>
          <a:prstGeom prst="rect">
            <a:avLst/>
          </a:prstGeom>
        </p:spPr>
      </p:pic>
      <p:pic>
        <p:nvPicPr>
          <p:cNvPr id="8" name="Picture 7" descr="top_market_ca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651" y="2216075"/>
            <a:ext cx="6724421" cy="42169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4083" y="-828339"/>
            <a:ext cx="14630400" cy="11127105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1306"/>
            <a:ext cx="14630400" cy="28507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5465" y="3222601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Insights</a:t>
            </a:r>
            <a:endParaRPr lang="en-US" sz="5243" dirty="0"/>
          </a:p>
        </p:txBody>
      </p:sp>
      <p:sp>
        <p:nvSpPr>
          <p:cNvPr id="6" name="Shape 3"/>
          <p:cNvSpPr/>
          <p:nvPr/>
        </p:nvSpPr>
        <p:spPr>
          <a:xfrm>
            <a:off x="925465" y="4454422"/>
            <a:ext cx="6249948" cy="2417445"/>
          </a:xfrm>
          <a:prstGeom prst="roundRect">
            <a:avLst>
              <a:gd name="adj" fmla="val 4958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207048" y="4736005"/>
            <a:ext cx="502979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Competitive Benchmarking</a:t>
            </a:r>
            <a:endParaRPr lang="en-US" sz="2622" dirty="0"/>
          </a:p>
        </p:txBody>
      </p:sp>
      <p:sp>
        <p:nvSpPr>
          <p:cNvPr id="8" name="Text 5"/>
          <p:cNvSpPr/>
          <p:nvPr/>
        </p:nvSpPr>
        <p:spPr>
          <a:xfrm>
            <a:off x="1207048" y="5311910"/>
            <a:ext cx="5686782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Analyze how the company's financial performance compares to industry peers and best-in-class competitors.</a:t>
            </a:r>
            <a:endParaRPr lang="en-US" sz="2097" dirty="0"/>
          </a:p>
        </p:txBody>
      </p:sp>
      <p:sp>
        <p:nvSpPr>
          <p:cNvPr id="9" name="Shape 6"/>
          <p:cNvSpPr/>
          <p:nvPr/>
        </p:nvSpPr>
        <p:spPr>
          <a:xfrm>
            <a:off x="7441756" y="4454422"/>
            <a:ext cx="6249948" cy="2417445"/>
          </a:xfrm>
          <a:prstGeom prst="roundRect">
            <a:avLst>
              <a:gd name="adj" fmla="val 4958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723339" y="4736005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Risk Identification</a:t>
            </a:r>
            <a:endParaRPr lang="en-US" sz="2622" dirty="0"/>
          </a:p>
        </p:txBody>
      </p:sp>
      <p:sp>
        <p:nvSpPr>
          <p:cNvPr id="11" name="Text 8"/>
          <p:cNvSpPr/>
          <p:nvPr/>
        </p:nvSpPr>
        <p:spPr>
          <a:xfrm>
            <a:off x="7723339" y="5311910"/>
            <a:ext cx="5686782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Uncover potential risks and vulnerabilities that could impact the company's financial stability and growth.</a:t>
            </a:r>
            <a:endParaRPr lang="en-US" sz="2097" dirty="0"/>
          </a:p>
        </p:txBody>
      </p:sp>
      <p:sp>
        <p:nvSpPr>
          <p:cNvPr id="12" name="Shape 9"/>
          <p:cNvSpPr/>
          <p:nvPr/>
        </p:nvSpPr>
        <p:spPr>
          <a:xfrm>
            <a:off x="925465" y="7138210"/>
            <a:ext cx="6249948" cy="2417445"/>
          </a:xfrm>
          <a:prstGeom prst="roundRect">
            <a:avLst>
              <a:gd name="adj" fmla="val 4958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207048" y="7419792"/>
            <a:ext cx="4239578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Strategic Opportunities</a:t>
            </a:r>
            <a:endParaRPr lang="en-US" sz="2622" dirty="0"/>
          </a:p>
        </p:txBody>
      </p:sp>
      <p:sp>
        <p:nvSpPr>
          <p:cNvPr id="14" name="Text 11"/>
          <p:cNvSpPr/>
          <p:nvPr/>
        </p:nvSpPr>
        <p:spPr>
          <a:xfrm>
            <a:off x="1207048" y="7995698"/>
            <a:ext cx="5686782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Identify areas for improvement and opportunities to enhance profitability, operational efficiency, and shareholder value.</a:t>
            </a:r>
            <a:endParaRPr lang="en-US" sz="2097" dirty="0"/>
          </a:p>
        </p:txBody>
      </p:sp>
      <p:sp>
        <p:nvSpPr>
          <p:cNvPr id="15" name="Shape 12"/>
          <p:cNvSpPr/>
          <p:nvPr/>
        </p:nvSpPr>
        <p:spPr>
          <a:xfrm>
            <a:off x="7441756" y="7138210"/>
            <a:ext cx="6249948" cy="2417445"/>
          </a:xfrm>
          <a:prstGeom prst="roundRect">
            <a:avLst>
              <a:gd name="adj" fmla="val 4958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723339" y="7419792"/>
            <a:ext cx="4099322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Data-Driven Decisions</a:t>
            </a:r>
            <a:endParaRPr lang="en-US" sz="2622" dirty="0"/>
          </a:p>
        </p:txBody>
      </p:sp>
      <p:sp>
        <p:nvSpPr>
          <p:cNvPr id="17" name="Text 14"/>
          <p:cNvSpPr/>
          <p:nvPr/>
        </p:nvSpPr>
        <p:spPr>
          <a:xfrm>
            <a:off x="7723339" y="7995698"/>
            <a:ext cx="5686782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Provide fact-based recommendations to guide strategic decision-making and ensure long-term financial sustainability.</a:t>
            </a:r>
            <a:endParaRPr lang="en-US" sz="2097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263396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6343"/>
            <a:ext cx="5486400" cy="12101274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574" y="4420553"/>
            <a:ext cx="4687253" cy="379285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418540" y="732353"/>
            <a:ext cx="7279719" cy="16647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Conclusion and Key Takeaways</a:t>
            </a:r>
            <a:endParaRPr lang="en-US" sz="5243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540" y="2796540"/>
            <a:ext cx="665798" cy="66579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418540" y="3728680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Key Insights</a:t>
            </a:r>
            <a:endParaRPr lang="en-US" sz="2622" dirty="0"/>
          </a:p>
        </p:txBody>
      </p:sp>
      <p:sp>
        <p:nvSpPr>
          <p:cNvPr id="9" name="Text 4"/>
          <p:cNvSpPr/>
          <p:nvPr/>
        </p:nvSpPr>
        <p:spPr>
          <a:xfrm>
            <a:off x="6418540" y="4304586"/>
            <a:ext cx="7279719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Summarize the critical insights and findings from the financial analysis.</a:t>
            </a:r>
            <a:endParaRPr lang="en-US" sz="2097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540" y="5955863"/>
            <a:ext cx="665798" cy="66579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418540" y="6888004"/>
            <a:ext cx="5283160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Strategic Recommendations</a:t>
            </a:r>
            <a:endParaRPr lang="en-US" sz="2622" dirty="0"/>
          </a:p>
        </p:txBody>
      </p:sp>
      <p:sp>
        <p:nvSpPr>
          <p:cNvPr id="12" name="Text 6"/>
          <p:cNvSpPr/>
          <p:nvPr/>
        </p:nvSpPr>
        <p:spPr>
          <a:xfrm>
            <a:off x="6418540" y="7463909"/>
            <a:ext cx="7279719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Provide actionable recommendations to drive business growth and financial performance.</a:t>
            </a:r>
            <a:endParaRPr lang="en-US" sz="2097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8540" y="9115187"/>
            <a:ext cx="665798" cy="66579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418540" y="10047327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Future Outlook</a:t>
            </a:r>
            <a:endParaRPr lang="en-US" sz="2622" dirty="0"/>
          </a:p>
        </p:txBody>
      </p:sp>
      <p:sp>
        <p:nvSpPr>
          <p:cNvPr id="15" name="Text 8"/>
          <p:cNvSpPr/>
          <p:nvPr/>
        </p:nvSpPr>
        <p:spPr>
          <a:xfrm>
            <a:off x="6418540" y="10623233"/>
            <a:ext cx="727971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Discuss how the company can leverage financial analytics to navigate future challenges and capitalize on emerging opportunities.</a:t>
            </a:r>
            <a:endParaRPr lang="en-US" sz="209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356</Words>
  <Application>Microsoft Office PowerPoint</Application>
  <PresentationFormat>Custom</PresentationFormat>
  <Paragraphs>62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Overpass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SHIVAM SUKHADIA</cp:lastModifiedBy>
  <cp:revision>3</cp:revision>
  <dcterms:created xsi:type="dcterms:W3CDTF">2024-07-05T17:34:33Z</dcterms:created>
  <dcterms:modified xsi:type="dcterms:W3CDTF">2024-07-05T17:53:38Z</dcterms:modified>
</cp:coreProperties>
</file>